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85" r:id="rId3"/>
    <p:sldId id="286" r:id="rId4"/>
    <p:sldId id="287" r:id="rId5"/>
    <p:sldId id="258" r:id="rId6"/>
    <p:sldId id="288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9" d="100"/>
          <a:sy n="89" d="100"/>
        </p:scale>
        <p:origin x="-2274" y="-570"/>
      </p:cViewPr>
      <p:guideLst>
        <p:guide orient="horz" pos="891"/>
        <p:guide pos="13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de1file1\homePL1$\hpl1ppa\OP%202015\convention%202015%20&#321;&#243;d&#378;\market%20shares%20%20distrb%20channels%20NIELSEN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de1file1\homePL1$\hpl1ppa\OP%202015\convention%202015%20&#321;&#243;d&#378;\sku%20nielsen%20rope%20i%20fla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de1file1\homePL1$\hpl1ppa\OP%202015\convention%202015%20&#321;&#243;d&#378;\sku%20nielsen%20rope%20i%20fla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7090916914076E-2"/>
          <c:y val="0.12079469654317911"/>
          <c:w val="0.89665493452662681"/>
          <c:h val="0.67956744885611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Sheet1!$D$39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Sheet1!$C$40:$C$49</c:f>
              <c:strCache>
                <c:ptCount val="10"/>
                <c:pt idx="0">
                  <c:v>VILEDA </c:v>
                </c:pt>
                <c:pt idx="1">
                  <c:v>PRIVATE LABEL </c:v>
                </c:pt>
                <c:pt idx="2">
                  <c:v>RAVI </c:v>
                </c:pt>
                <c:pt idx="3">
                  <c:v>JAN NIEZBEDNY </c:v>
                </c:pt>
                <c:pt idx="4">
                  <c:v>YORK </c:v>
                </c:pt>
                <c:pt idx="5">
                  <c:v>SPONTEX </c:v>
                </c:pt>
                <c:pt idx="6">
                  <c:v>GOSIA </c:v>
                </c:pt>
                <c:pt idx="7">
                  <c:v>TOP MARK </c:v>
                </c:pt>
                <c:pt idx="8">
                  <c:v>GROSIK </c:v>
                </c:pt>
                <c:pt idx="9">
                  <c:v>METLEX </c:v>
                </c:pt>
              </c:strCache>
            </c:strRef>
          </c:cat>
          <c:val>
            <c:numRef>
              <c:f>Sheet1!$D$40:$D$49</c:f>
              <c:numCache>
                <c:formatCode>0.0%</c:formatCode>
                <c:ptCount val="10"/>
                <c:pt idx="0">
                  <c:v>0.2099268046342333</c:v>
                </c:pt>
                <c:pt idx="1">
                  <c:v>0.1176525102336223</c:v>
                </c:pt>
                <c:pt idx="2">
                  <c:v>9.7786386102969899E-2</c:v>
                </c:pt>
                <c:pt idx="3">
                  <c:v>7.042551065927749E-2</c:v>
                </c:pt>
                <c:pt idx="4">
                  <c:v>6.3012321230170171E-2</c:v>
                </c:pt>
                <c:pt idx="5">
                  <c:v>4.6452375228546616E-2</c:v>
                </c:pt>
                <c:pt idx="6">
                  <c:v>4.1424891272104573E-2</c:v>
                </c:pt>
                <c:pt idx="7">
                  <c:v>1.9543578566800439E-2</c:v>
                </c:pt>
                <c:pt idx="8">
                  <c:v>1.5218063283329274E-2</c:v>
                </c:pt>
                <c:pt idx="9">
                  <c:v>1.4461515521789772E-2</c:v>
                </c:pt>
              </c:numCache>
            </c:numRef>
          </c:val>
        </c:ser>
        <c:ser>
          <c:idx val="1"/>
          <c:order val="1"/>
          <c:tx>
            <c:strRef>
              <c:f>Sheet1!$E$39</c:f>
              <c:strCache>
                <c:ptCount val="1"/>
                <c:pt idx="0">
                  <c:v>MAT SO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857923497267746E-2"/>
                  <c:y val="-6.6917598880631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29143897996357E-2"/>
                  <c:y val="-1.3383519776126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86338797814208E-2"/>
                  <c:y val="-1.003763983209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029143897996357E-2"/>
                  <c:y val="-2.007527966418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772313296903461E-2"/>
                  <c:y val="-1.0037639832094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14754098360656E-2"/>
                  <c:y val="-1.003763983209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486338797814208E-2"/>
                  <c:y val="-1.6729399720157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571948998178506E-2"/>
                  <c:y val="-1.6729399720157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Sheet1!$C$40:$C$49</c:f>
              <c:strCache>
                <c:ptCount val="10"/>
                <c:pt idx="0">
                  <c:v>VILEDA </c:v>
                </c:pt>
                <c:pt idx="1">
                  <c:v>PRIVATE LABEL </c:v>
                </c:pt>
                <c:pt idx="2">
                  <c:v>RAVI </c:v>
                </c:pt>
                <c:pt idx="3">
                  <c:v>JAN NIEZBEDNY </c:v>
                </c:pt>
                <c:pt idx="4">
                  <c:v>YORK </c:v>
                </c:pt>
                <c:pt idx="5">
                  <c:v>SPONTEX </c:v>
                </c:pt>
                <c:pt idx="6">
                  <c:v>GOSIA </c:v>
                </c:pt>
                <c:pt idx="7">
                  <c:v>TOP MARK </c:v>
                </c:pt>
                <c:pt idx="8">
                  <c:v>GROSIK </c:v>
                </c:pt>
                <c:pt idx="9">
                  <c:v>METLEX </c:v>
                </c:pt>
              </c:strCache>
            </c:strRef>
          </c:cat>
          <c:val>
            <c:numRef>
              <c:f>Sheet1!$E$40:$E$49</c:f>
              <c:numCache>
                <c:formatCode>0.0%</c:formatCode>
                <c:ptCount val="10"/>
                <c:pt idx="0">
                  <c:v>0.22273694390497392</c:v>
                </c:pt>
                <c:pt idx="1">
                  <c:v>0.13066058565367264</c:v>
                </c:pt>
                <c:pt idx="2">
                  <c:v>0.10086523313380981</c:v>
                </c:pt>
                <c:pt idx="3">
                  <c:v>6.4656022113600664E-2</c:v>
                </c:pt>
                <c:pt idx="4">
                  <c:v>4.9027005901318581E-2</c:v>
                </c:pt>
                <c:pt idx="5">
                  <c:v>4.2356634381421426E-2</c:v>
                </c:pt>
                <c:pt idx="6">
                  <c:v>4.0273446869514971E-2</c:v>
                </c:pt>
                <c:pt idx="7">
                  <c:v>2.0009610306341359E-2</c:v>
                </c:pt>
                <c:pt idx="8">
                  <c:v>1.867187023739655E-2</c:v>
                </c:pt>
                <c:pt idx="9">
                  <c:v>1.6511547887585454E-2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04192"/>
        <c:axId val="82661760"/>
      </c:barChart>
      <c:catAx>
        <c:axId val="3930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82661760"/>
        <c:crosses val="autoZero"/>
        <c:auto val="1"/>
        <c:lblAlgn val="ctr"/>
        <c:lblOffset val="100"/>
        <c:noMultiLvlLbl val="0"/>
      </c:catAx>
      <c:valAx>
        <c:axId val="826617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39304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Segment</a:t>
            </a:r>
            <a:r>
              <a:rPr lang="pl-PL" sz="1200" baseline="0"/>
              <a:t> mopów obrotowych : dynamika rynku / udział Viledy </a:t>
            </a:r>
            <a:endParaRPr lang="pl-PL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obrotowe!$B$59</c:f>
              <c:strCache>
                <c:ptCount val="1"/>
                <c:pt idx="0">
                  <c:v>total market</c:v>
                </c:pt>
              </c:strCache>
            </c:strRef>
          </c:tx>
          <c:invertIfNegative val="0"/>
          <c:cat>
            <c:strRef>
              <c:f>obrotowe!$C$58:$H$58</c:f>
              <c:strCache>
                <c:ptCount val="6"/>
                <c:pt idx="0">
                  <c:v>MAT ND 2013</c:v>
                </c:pt>
                <c:pt idx="1">
                  <c:v>MAT JF 2014</c:v>
                </c:pt>
                <c:pt idx="2">
                  <c:v>MAT MA 2014</c:v>
                </c:pt>
                <c:pt idx="3">
                  <c:v>MAT MJ 2014</c:v>
                </c:pt>
                <c:pt idx="4">
                  <c:v>MAT JA 2014</c:v>
                </c:pt>
                <c:pt idx="5">
                  <c:v>MAT SO 2014</c:v>
                </c:pt>
              </c:strCache>
            </c:strRef>
          </c:cat>
          <c:val>
            <c:numRef>
              <c:f>obrotowe!$C$59:$H$59</c:f>
              <c:numCache>
                <c:formatCode>General</c:formatCode>
                <c:ptCount val="6"/>
                <c:pt idx="0">
                  <c:v>5867.0395999999992</c:v>
                </c:pt>
                <c:pt idx="1">
                  <c:v>6224.4085999999998</c:v>
                </c:pt>
                <c:pt idx="2">
                  <c:v>6240.6420000000016</c:v>
                </c:pt>
                <c:pt idx="3">
                  <c:v>6539.4786000000004</c:v>
                </c:pt>
                <c:pt idx="4">
                  <c:v>6494.0316999999986</c:v>
                </c:pt>
                <c:pt idx="5">
                  <c:v>6870.5847000000003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2801408"/>
        <c:axId val="82802944"/>
      </c:barChart>
      <c:lineChart>
        <c:grouping val="standard"/>
        <c:varyColors val="0"/>
        <c:ser>
          <c:idx val="1"/>
          <c:order val="1"/>
          <c:tx>
            <c:strRef>
              <c:f>obrotowe!$B$60</c:f>
              <c:strCache>
                <c:ptCount val="1"/>
                <c:pt idx="0">
                  <c:v>Vileda value share</c:v>
                </c:pt>
              </c:strCache>
            </c:strRef>
          </c:tx>
          <c:dLbls>
            <c:dLbl>
              <c:idx val="5"/>
              <c:layout>
                <c:manualLayout>
                  <c:x val="-5.1533192497279307E-2"/>
                  <c:y val="-9.8569942070850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obrotowe!$C$58:$H$58</c:f>
              <c:strCache>
                <c:ptCount val="6"/>
                <c:pt idx="0">
                  <c:v>MAT ND 2013</c:v>
                </c:pt>
                <c:pt idx="1">
                  <c:v>MAT JF 2014</c:v>
                </c:pt>
                <c:pt idx="2">
                  <c:v>MAT MA 2014</c:v>
                </c:pt>
                <c:pt idx="3">
                  <c:v>MAT MJ 2014</c:v>
                </c:pt>
                <c:pt idx="4">
                  <c:v>MAT JA 2014</c:v>
                </c:pt>
                <c:pt idx="5">
                  <c:v>MAT SO 2014</c:v>
                </c:pt>
              </c:strCache>
            </c:strRef>
          </c:cat>
          <c:val>
            <c:numRef>
              <c:f>obrotowe!$C$60:$H$60</c:f>
              <c:numCache>
                <c:formatCode>0%</c:formatCode>
                <c:ptCount val="6"/>
                <c:pt idx="0">
                  <c:v>0.38036884905293639</c:v>
                </c:pt>
                <c:pt idx="1">
                  <c:v>0.37684089376780311</c:v>
                </c:pt>
                <c:pt idx="2">
                  <c:v>0.397349215032684</c:v>
                </c:pt>
                <c:pt idx="3">
                  <c:v>0.43916253506816277</c:v>
                </c:pt>
                <c:pt idx="4">
                  <c:v>0.4444851570404254</c:v>
                </c:pt>
                <c:pt idx="5">
                  <c:v>0.49356447057555375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10368"/>
        <c:axId val="82808832"/>
      </c:lineChart>
      <c:catAx>
        <c:axId val="82801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82802944"/>
        <c:crosses val="autoZero"/>
        <c:auto val="1"/>
        <c:lblAlgn val="ctr"/>
        <c:lblOffset val="100"/>
        <c:noMultiLvlLbl val="0"/>
      </c:catAx>
      <c:valAx>
        <c:axId val="8280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2801408"/>
        <c:crosses val="autoZero"/>
        <c:crossBetween val="between"/>
      </c:valAx>
      <c:valAx>
        <c:axId val="828088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82810368"/>
        <c:crosses val="max"/>
        <c:crossBetween val="between"/>
      </c:valAx>
      <c:catAx>
        <c:axId val="82810368"/>
        <c:scaling>
          <c:orientation val="minMax"/>
        </c:scaling>
        <c:delete val="1"/>
        <c:axPos val="b"/>
        <c:majorTickMark val="out"/>
        <c:minorTickMark val="none"/>
        <c:tickLblPos val="nextTo"/>
        <c:crossAx val="8280883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/>
              <a:t>kategoria</a:t>
            </a:r>
            <a:r>
              <a:rPr lang="pl-PL" sz="1400" baseline="0"/>
              <a:t> mopów obrotowych - wartościowe udziały rynkowe</a:t>
            </a:r>
          </a:p>
          <a:p>
            <a:pPr>
              <a:defRPr/>
            </a:pPr>
            <a:r>
              <a:rPr lang="pl-PL" sz="1400" baseline="0"/>
              <a:t>MAT ND 2013 vs MAT SO 2014</a:t>
            </a:r>
            <a:endParaRPr lang="pl-PL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976957683617833E-2"/>
          <c:y val="0.21429149719753438"/>
          <c:w val="0.73209143864581228"/>
          <c:h val="0.666029852971755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'obrotowe - bez konkurencji'!$B$46</c:f>
              <c:strCache>
                <c:ptCount val="1"/>
                <c:pt idx="0">
                  <c:v>Vileda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konkurencji'!$C$46,'obrotowe - bez konkurencji'!$H$46)</c:f>
              <c:numCache>
                <c:formatCode>0%</c:formatCode>
                <c:ptCount val="2"/>
                <c:pt idx="0">
                  <c:v>0.38036884905293639</c:v>
                </c:pt>
                <c:pt idx="1">
                  <c:v>0.49356447057555375</c:v>
                </c:pt>
              </c:numCache>
            </c:numRef>
          </c:val>
        </c:ser>
        <c:ser>
          <c:idx val="1"/>
          <c:order val="1"/>
          <c:tx>
            <c:strRef>
              <c:f>'obrotowe - bez konkurencji'!$B$47</c:f>
              <c:strCache>
                <c:ptCount val="1"/>
                <c:pt idx="0">
                  <c:v>Konkurent 1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konkurencji'!$C$47,'obrotowe - bez konkurencji'!$H$47)</c:f>
              <c:numCache>
                <c:formatCode>0%</c:formatCode>
                <c:ptCount val="2"/>
                <c:pt idx="0">
                  <c:v>0.19015499741982314</c:v>
                </c:pt>
                <c:pt idx="1">
                  <c:v>0.19084010419084127</c:v>
                </c:pt>
              </c:numCache>
            </c:numRef>
          </c:val>
        </c:ser>
        <c:ser>
          <c:idx val="2"/>
          <c:order val="2"/>
          <c:tx>
            <c:strRef>
              <c:f>'obrotowe - bez konkurencji'!$B$48</c:f>
              <c:strCache>
                <c:ptCount val="1"/>
                <c:pt idx="0">
                  <c:v>Konkurent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konkurencji'!$C$48,'obrotowe - bez konkurencji'!$H$48)</c:f>
              <c:numCache>
                <c:formatCode>0%</c:formatCode>
                <c:ptCount val="2"/>
                <c:pt idx="0">
                  <c:v>0.1914100255945094</c:v>
                </c:pt>
                <c:pt idx="1">
                  <c:v>0.16311937759824138</c:v>
                </c:pt>
              </c:numCache>
            </c:numRef>
          </c:val>
        </c:ser>
        <c:ser>
          <c:idx val="3"/>
          <c:order val="3"/>
          <c:tx>
            <c:strRef>
              <c:f>'obrotowe - bez konkurencji'!$B$49</c:f>
              <c:strCache>
                <c:ptCount val="1"/>
                <c:pt idx="0">
                  <c:v>Konkurent 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konkurencji'!$C$49,'obrotowe - bez konkurencji'!$H$49)</c:f>
              <c:numCache>
                <c:formatCode>0%</c:formatCode>
                <c:ptCount val="2"/>
                <c:pt idx="0">
                  <c:v>9.0600257751797017E-2</c:v>
                </c:pt>
                <c:pt idx="1">
                  <c:v>7.4709798716257741E-2</c:v>
                </c:pt>
              </c:numCache>
            </c:numRef>
          </c:val>
        </c:ser>
        <c:ser>
          <c:idx val="4"/>
          <c:order val="4"/>
          <c:tx>
            <c:strRef>
              <c:f>'obrotowe - bez konkurencji'!$B$50</c:f>
              <c:strCache>
                <c:ptCount val="1"/>
                <c:pt idx="0">
                  <c:v>Konkurent 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konkurencji'!$C$50,'obrotowe - bez konkurencji'!$H$50)</c:f>
              <c:numCache>
                <c:formatCode>0%</c:formatCode>
                <c:ptCount val="2"/>
                <c:pt idx="0">
                  <c:v>4.5811298086346652E-2</c:v>
                </c:pt>
                <c:pt idx="1">
                  <c:v>4.389006367973311E-2</c:v>
                </c:pt>
              </c:numCache>
            </c:numRef>
          </c:val>
        </c:ser>
        <c:ser>
          <c:idx val="5"/>
          <c:order val="5"/>
          <c:tx>
            <c:strRef>
              <c:f>'obrotowe - bez konkurencji'!$B$51</c:f>
              <c:strCache>
                <c:ptCount val="1"/>
                <c:pt idx="0">
                  <c:v>Konkurent 5</c:v>
                </c:pt>
              </c:strCache>
            </c:strRef>
          </c:tx>
          <c:invertIfNegative val="0"/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konkurencji'!$C$51,'obrotowe - bez konkurencji'!$H$51)</c:f>
              <c:numCache>
                <c:formatCode>0%</c:formatCode>
                <c:ptCount val="2"/>
                <c:pt idx="0">
                  <c:v>2.5134976078906985E-2</c:v>
                </c:pt>
                <c:pt idx="1">
                  <c:v>1.6746071116771181E-2</c:v>
                </c:pt>
              </c:numCache>
            </c:numRef>
          </c:val>
        </c:ser>
        <c:ser>
          <c:idx val="6"/>
          <c:order val="6"/>
          <c:tx>
            <c:strRef>
              <c:f>'obrotowe - bez konkurencji'!$B$52</c:f>
              <c:strCache>
                <c:ptCount val="1"/>
                <c:pt idx="0">
                  <c:v>Konkurent 6</c:v>
                </c:pt>
              </c:strCache>
            </c:strRef>
          </c:tx>
          <c:invertIfNegative val="0"/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konkurencji'!$C$52,'obrotowe - bez konkurencji'!$H$52)</c:f>
              <c:numCache>
                <c:formatCode>0%</c:formatCode>
                <c:ptCount val="2"/>
                <c:pt idx="0">
                  <c:v>3.0226743313612546E-2</c:v>
                </c:pt>
                <c:pt idx="1">
                  <c:v>8.8136894666330217E-3</c:v>
                </c:pt>
              </c:numCache>
            </c:numRef>
          </c:val>
        </c:ser>
        <c:ser>
          <c:idx val="7"/>
          <c:order val="7"/>
          <c:tx>
            <c:strRef>
              <c:f>'obrotowe - bez konkurencji'!$B$53</c:f>
              <c:strCache>
                <c:ptCount val="1"/>
                <c:pt idx="0">
                  <c:v>Konkurent 7</c:v>
                </c:pt>
              </c:strCache>
            </c:strRef>
          </c:tx>
          <c:invertIfNegative val="0"/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konkurencji'!$C$53,'obrotowe - bez konkurencji'!$H$53)</c:f>
              <c:numCache>
                <c:formatCode>0%</c:formatCode>
                <c:ptCount val="2"/>
                <c:pt idx="0">
                  <c:v>0</c:v>
                </c:pt>
                <c:pt idx="1">
                  <c:v>2.6877916227420933E-3</c:v>
                </c:pt>
              </c:numCache>
            </c:numRef>
          </c:val>
        </c:ser>
        <c:ser>
          <c:idx val="8"/>
          <c:order val="8"/>
          <c:tx>
            <c:strRef>
              <c:f>'obrotowe - bez konkurencji'!$B$54</c:f>
              <c:strCache>
                <c:ptCount val="1"/>
                <c:pt idx="0">
                  <c:v>Konkurent 8</c:v>
                </c:pt>
              </c:strCache>
            </c:strRef>
          </c:tx>
          <c:invertIfNegative val="0"/>
          <c:cat>
            <c:strRef>
              <c:f>('obrotowe - bez konkurencji'!$C$45,'obrotowe - bez konkurencji'!$H$45)</c:f>
              <c:strCache>
                <c:ptCount val="2"/>
                <c:pt idx="0">
                  <c:v>MAT ND 2013</c:v>
                </c:pt>
                <c:pt idx="1">
                  <c:v>MAT SO 2014</c:v>
                </c:pt>
              </c:strCache>
            </c:strRef>
          </c:cat>
          <c:val>
            <c:numRef>
              <c:f>('obrotowe - bez konkurencji'!$C$54,'obrotowe - bez konkurencji'!$H$54)</c:f>
              <c:numCache>
                <c:formatCode>0%</c:formatCode>
                <c:ptCount val="2"/>
                <c:pt idx="0">
                  <c:v>3.3178913604060223E-2</c:v>
                </c:pt>
                <c:pt idx="1">
                  <c:v>1.2430674204482188E-3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91520"/>
        <c:axId val="97911936"/>
      </c:barChart>
      <c:catAx>
        <c:axId val="8329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911936"/>
        <c:crosses val="autoZero"/>
        <c:auto val="1"/>
        <c:lblAlgn val="ctr"/>
        <c:lblOffset val="100"/>
        <c:noMultiLvlLbl val="0"/>
      </c:catAx>
      <c:valAx>
        <c:axId val="979119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329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22270797844666"/>
          <c:y val="0.212313855504904"/>
          <c:w val="0.1566915633276551"/>
          <c:h val="0.6685022793203481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634C3-34FE-4153-AC2F-6758FA030D97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B0136-42F6-4467-9076-1AD62B972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viledamasterback2011_easy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373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279512"/>
            <a:ext cx="6400800" cy="12051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157413" y="0"/>
            <a:ext cx="5006629" cy="96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4038600" cy="4864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1872"/>
            <a:ext cx="4038600" cy="4864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1016"/>
            <a:ext cx="8229600" cy="489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547B-7D7D-F648-93E8-CE4E66461A05}" type="datetimeFigureOut">
              <a:rPr lang="de-DE" smtClean="0"/>
              <a:pPr/>
              <a:t>21.01.2015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1695-AE2E-C746-968D-DE4E7788111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Bild 7" descr="viledamasterback2011_easy6hea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6926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67474" y="1"/>
            <a:ext cx="5006629" cy="96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Lider znów przejmuje inicjatywę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0765" y="2150302"/>
            <a:ext cx="6400800" cy="1205123"/>
          </a:xfrm>
        </p:spPr>
        <p:txBody>
          <a:bodyPr>
            <a:normAutofit/>
          </a:bodyPr>
          <a:lstStyle/>
          <a:p>
            <a:r>
              <a:rPr lang="pl-PL" dirty="0" err="1" smtClean="0"/>
              <a:t>Easy</a:t>
            </a:r>
            <a:r>
              <a:rPr lang="pl-PL" dirty="0" smtClean="0"/>
              <a:t> </a:t>
            </a:r>
            <a:r>
              <a:rPr lang="pl-PL" dirty="0" err="1" smtClean="0"/>
              <a:t>Wring</a:t>
            </a:r>
            <a:r>
              <a:rPr lang="pl-PL" dirty="0" smtClean="0"/>
              <a:t> &amp; </a:t>
            </a:r>
            <a:r>
              <a:rPr lang="pl-PL" dirty="0" err="1" smtClean="0"/>
              <a:t>Clean</a:t>
            </a:r>
            <a:endParaRPr lang="pl-PL" dirty="0" smtClean="0"/>
          </a:p>
          <a:p>
            <a:r>
              <a:rPr lang="pl-PL" sz="2400" dirty="0" smtClean="0"/>
              <a:t>Kampania 2015 </a:t>
            </a:r>
            <a:endParaRPr lang="pl-PL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21" y="4471636"/>
            <a:ext cx="1894688" cy="179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Vileda</a:t>
            </a:r>
            <a:r>
              <a:rPr lang="pl-PL" dirty="0" smtClean="0"/>
              <a:t> – lider </a:t>
            </a:r>
            <a:r>
              <a:rPr lang="pl-PL" dirty="0" err="1" smtClean="0"/>
              <a:t>kategori</a:t>
            </a:r>
            <a:r>
              <a:rPr lang="pl-PL" dirty="0" smtClean="0"/>
              <a:t> FC</a:t>
            </a:r>
            <a:endParaRPr lang="pl-PL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786825"/>
              </p:ext>
            </p:extLst>
          </p:nvPr>
        </p:nvGraphicFramePr>
        <p:xfrm>
          <a:off x="251520" y="1772816"/>
          <a:ext cx="8534152" cy="429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xplosion 1 4"/>
          <p:cNvSpPr/>
          <p:nvPr/>
        </p:nvSpPr>
        <p:spPr>
          <a:xfrm>
            <a:off x="467544" y="1339474"/>
            <a:ext cx="1706477" cy="1081414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+ 6 %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880181"/>
            <a:ext cx="5169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Vileda</a:t>
            </a:r>
            <a:r>
              <a:rPr lang="pl-PL" dirty="0" smtClean="0"/>
              <a:t> umacnia się na pozycji lidera w kategorii FC.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 ostatnich 10 miesiącach wartościowy udział rynkowy wzrósł o ponad 1 %.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36247" y="6072585"/>
            <a:ext cx="4222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Źródło: </a:t>
            </a:r>
            <a:r>
              <a:rPr lang="pl-PL" sz="1600" b="1" dirty="0" err="1" smtClean="0"/>
              <a:t>AcNielsen</a:t>
            </a:r>
            <a:r>
              <a:rPr lang="pl-PL" sz="1600" b="1" dirty="0" smtClean="0"/>
              <a:t> RA / </a:t>
            </a:r>
            <a:r>
              <a:rPr lang="pl-PL" sz="1600" b="1" dirty="0" err="1" smtClean="0"/>
              <a:t>total</a:t>
            </a:r>
            <a:r>
              <a:rPr lang="pl-PL" sz="1600" b="1" dirty="0" smtClean="0"/>
              <a:t> Poland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41137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77307" y="1756150"/>
            <a:ext cx="3583700" cy="244752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Wzrost udziału rynkowego do blisko 50% w ostatnich 10 miesiącach</a:t>
            </a:r>
            <a:endParaRPr lang="pl-PL" sz="1600" dirty="0"/>
          </a:p>
          <a:p>
            <a:pPr marL="0" indent="0">
              <a:buNone/>
            </a:pPr>
            <a:r>
              <a:rPr lang="pl-PL" sz="1600" dirty="0" smtClean="0"/>
              <a:t>Główne czynniki wzrostu : </a:t>
            </a:r>
          </a:p>
          <a:p>
            <a:r>
              <a:rPr lang="pl-PL" sz="1600" dirty="0" smtClean="0"/>
              <a:t>2 kampanie telewizyjne: ponad 1350 GRP  </a:t>
            </a:r>
          </a:p>
          <a:p>
            <a:r>
              <a:rPr lang="pl-PL" sz="1600" dirty="0" smtClean="0"/>
              <a:t>Wsparcie BTL i </a:t>
            </a:r>
            <a:r>
              <a:rPr lang="pl-PL" sz="1600" dirty="0" err="1" smtClean="0"/>
              <a:t>promo</a:t>
            </a:r>
            <a:r>
              <a:rPr lang="pl-PL" sz="1600" dirty="0" smtClean="0"/>
              <a:t> egzekucja na poziomie sklepów </a:t>
            </a:r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err="1" smtClean="0"/>
              <a:t>Vileda</a:t>
            </a:r>
            <a:r>
              <a:rPr lang="pl-PL" sz="2400" dirty="0" smtClean="0"/>
              <a:t> - absolutny lider w kategorii </a:t>
            </a:r>
            <a:r>
              <a:rPr lang="pl-PL" sz="2400" dirty="0" err="1" smtClean="0"/>
              <a:t>mopów</a:t>
            </a:r>
            <a:r>
              <a:rPr lang="pl-PL" sz="2400" dirty="0" smtClean="0"/>
              <a:t> obrotowych</a:t>
            </a:r>
            <a:endParaRPr lang="pl-P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1719" y="4377849"/>
            <a:ext cx="240026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5"/>
          <a:stretch/>
        </p:blipFill>
        <p:spPr bwMode="auto">
          <a:xfrm>
            <a:off x="5391132" y="4521121"/>
            <a:ext cx="17780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0" y="6619664"/>
            <a:ext cx="4186808" cy="24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900" dirty="0" smtClean="0"/>
              <a:t>Source: Interanl data &amp; Nielsen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56" y="3710492"/>
            <a:ext cx="1666303" cy="295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age0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3623"/>
            <a:ext cx="2266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648797"/>
              </p:ext>
            </p:extLst>
          </p:nvPr>
        </p:nvGraphicFramePr>
        <p:xfrm>
          <a:off x="467544" y="1052736"/>
          <a:ext cx="4752528" cy="265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125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63545"/>
              </p:ext>
            </p:extLst>
          </p:nvPr>
        </p:nvGraphicFramePr>
        <p:xfrm>
          <a:off x="552618" y="2269864"/>
          <a:ext cx="8144526" cy="391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45" y="1222394"/>
            <a:ext cx="8526302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	</a:t>
            </a:r>
            <a:r>
              <a:rPr lang="pl-PL" sz="2000" b="1" dirty="0" err="1" smtClean="0"/>
              <a:t>Vileda</a:t>
            </a:r>
            <a:r>
              <a:rPr lang="pl-PL" sz="2000" b="1" dirty="0" smtClean="0"/>
              <a:t> stymuluje  wzrost całej kategorii </a:t>
            </a:r>
            <a:r>
              <a:rPr lang="pl-PL" sz="2000" b="1" dirty="0" err="1" smtClean="0"/>
              <a:t>mopów</a:t>
            </a:r>
            <a:r>
              <a:rPr lang="pl-PL" sz="2000" b="1" dirty="0" smtClean="0"/>
              <a:t> obrotowych </a:t>
            </a:r>
            <a:r>
              <a:rPr lang="pl-PL" sz="2000" b="1" dirty="0"/>
              <a:t> </a:t>
            </a:r>
            <a:r>
              <a:rPr lang="pl-PL" sz="2000" b="1" dirty="0" smtClean="0"/>
              <a:t>poprzez ponad 50% wzrost sprzedaży.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err="1"/>
              <a:t>Vileda</a:t>
            </a:r>
            <a:r>
              <a:rPr lang="pl-PL" sz="2400" dirty="0"/>
              <a:t> </a:t>
            </a:r>
            <a:r>
              <a:rPr lang="pl-PL" sz="2400" dirty="0" smtClean="0"/>
              <a:t>– stymulator wzrostu w kategorii</a:t>
            </a:r>
            <a:endParaRPr lang="pl-PL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43251" y="4462773"/>
            <a:ext cx="920392" cy="3022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357765">
            <a:off x="3656920" y="4028816"/>
            <a:ext cx="1132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+ 52%</a:t>
            </a:r>
          </a:p>
          <a:p>
            <a:r>
              <a:rPr lang="pl-PL" sz="1200" b="1" dirty="0" smtClean="0"/>
              <a:t>Wzrost </a:t>
            </a:r>
            <a:r>
              <a:rPr lang="pl-PL" sz="1200" b="1" dirty="0" err="1" smtClean="0"/>
              <a:t>Vileda</a:t>
            </a:r>
            <a:r>
              <a:rPr lang="pl-PL" sz="1200" b="1" dirty="0" smtClean="0"/>
              <a:t> </a:t>
            </a:r>
            <a:endParaRPr lang="pl-PL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43251" y="3463260"/>
            <a:ext cx="977047" cy="14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078566">
            <a:off x="3687700" y="2963800"/>
            <a:ext cx="1223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+ 17%</a:t>
            </a:r>
          </a:p>
          <a:p>
            <a:r>
              <a:rPr lang="pl-PL" sz="1200" b="1" dirty="0" smtClean="0"/>
              <a:t>Wzrost kategorii 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4891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04" y="868709"/>
            <a:ext cx="2557796" cy="24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04" y="3281392"/>
            <a:ext cx="2272947" cy="357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309812" y="0"/>
            <a:ext cx="5006629" cy="96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Kampania marketingowa Q1 2015</a:t>
            </a:r>
            <a:endParaRPr lang="pl-P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1016"/>
            <a:ext cx="7265477" cy="489422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400" dirty="0" smtClean="0"/>
              <a:t>Kampanie TV w tygodniu 7-10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/>
              <a:t>p</a:t>
            </a:r>
            <a:r>
              <a:rPr lang="pl-PL" sz="1600" dirty="0" smtClean="0"/>
              <a:t>onad 100GRP w każdym tygodniu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/>
              <a:t>p</a:t>
            </a:r>
            <a:r>
              <a:rPr lang="pl-PL" sz="1600" dirty="0" smtClean="0"/>
              <a:t>onad 70% grupy celowej obejrzy nasz film reklamowy </a:t>
            </a:r>
          </a:p>
          <a:p>
            <a:pPr marL="0" indent="0">
              <a:buNone/>
            </a:pPr>
            <a:r>
              <a:rPr lang="pl-PL" sz="2400" dirty="0" smtClean="0"/>
              <a:t>2. Kampania </a:t>
            </a:r>
            <a:r>
              <a:rPr lang="pl-PL" sz="2400" dirty="0" err="1" smtClean="0"/>
              <a:t>Intrnetowa</a:t>
            </a:r>
            <a:endParaRPr lang="pl-PL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ponad 2 mln odsłon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Oglądalność całego spotu ponad </a:t>
            </a:r>
            <a:r>
              <a:rPr lang="pl-PL" sz="1600" dirty="0" smtClean="0"/>
              <a:t>500 </a:t>
            </a:r>
            <a:r>
              <a:rPr lang="pl-PL" sz="1600" dirty="0" smtClean="0"/>
              <a:t>tysięcy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3. Wsparcie w miejscu sprzedaży – materiały POS, animacje, promocje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846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2701" y="188640"/>
            <a:ext cx="5006629" cy="692696"/>
          </a:xfrm>
        </p:spPr>
        <p:txBody>
          <a:bodyPr/>
          <a:lstStyle/>
          <a:p>
            <a:r>
              <a:rPr lang="pl-PL" dirty="0" smtClean="0"/>
              <a:t>Q1 2015: Kampania EWC </a:t>
            </a:r>
            <a:endParaRPr lang="pl-PL" dirty="0"/>
          </a:p>
        </p:txBody>
      </p:sp>
      <p:pic>
        <p:nvPicPr>
          <p:cNvPr id="6146" name="Picture 2" descr="\\hde1file1\homePL1$\hpl1ppa\OP 2015\convention 2015 Łódź\materiały graficzne\tab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91460"/>
            <a:ext cx="5734446" cy="22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95738" y="4530214"/>
            <a:ext cx="106702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Tydzień 7 -10</a:t>
            </a:r>
          </a:p>
          <a:p>
            <a:pPr algn="ctr"/>
            <a:r>
              <a:rPr lang="pl-PL" sz="1200" b="1" dirty="0" smtClean="0"/>
              <a:t>450 GRP / 15”</a:t>
            </a:r>
            <a:endParaRPr lang="pl-PL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195737" y="5178763"/>
            <a:ext cx="106702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VOD / SEM / Display</a:t>
            </a:r>
            <a:endParaRPr lang="pl-PL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195736" y="5835219"/>
            <a:ext cx="106702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Wystawienia </a:t>
            </a:r>
            <a:endParaRPr lang="pl-PL" sz="1200" b="1" dirty="0"/>
          </a:p>
        </p:txBody>
      </p:sp>
      <p:pic>
        <p:nvPicPr>
          <p:cNvPr id="6148" name="Picture 4" descr="\\hde1file1\homePL1$\hpl1ppa\OP 2015\convention 2015 Łódź\materiały graficzne\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1" y="1230102"/>
            <a:ext cx="3698961" cy="27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79243" y="1516477"/>
            <a:ext cx="2037559" cy="1954691"/>
            <a:chOff x="6579243" y="1516477"/>
            <a:chExt cx="2037559" cy="195469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243" y="1516477"/>
              <a:ext cx="2037559" cy="195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\\hde1file1\homePL1$\hpl1ppa\OP 2015\convention 2015 Łódź\materiały graficzne\internet\33_obrotow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487" y="1999314"/>
              <a:ext cx="425608" cy="147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2862" y="4341710"/>
            <a:ext cx="240026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hde1file1\homePL1$\hpl1ppa\OP 2015\convention 2015 Łódź\materiały graficzne\internet\ceneo_obr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19" y="1462642"/>
            <a:ext cx="1870752" cy="10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218</Words>
  <Application>Microsoft Office PowerPoint</Application>
  <PresentationFormat>Pokaz na ekranie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Office-Design</vt:lpstr>
      <vt:lpstr>Lider znów przejmuje inicjatywę </vt:lpstr>
      <vt:lpstr>Vileda – lider kategori FC</vt:lpstr>
      <vt:lpstr>Vileda - absolutny lider w kategorii mopów obrotowych</vt:lpstr>
      <vt:lpstr>Vileda – stymulator wzrostu w kategorii</vt:lpstr>
      <vt:lpstr>Prezentacja programu PowerPoint</vt:lpstr>
      <vt:lpstr>Q1 2015: Kampania EWC </vt:lpstr>
    </vt:vector>
  </TitlesOfParts>
  <Company>Re:Sources Germany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Leo Burnett</dc:creator>
  <cp:lastModifiedBy>Przerwa, Miroslaw</cp:lastModifiedBy>
  <cp:revision>87</cp:revision>
  <dcterms:created xsi:type="dcterms:W3CDTF">2011-09-02T12:35:32Z</dcterms:created>
  <dcterms:modified xsi:type="dcterms:W3CDTF">2015-01-21T08:18:15Z</dcterms:modified>
</cp:coreProperties>
</file>